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60" r:id="rId2"/>
    <p:sldId id="30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96" r:id="rId22"/>
    <p:sldId id="280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C22654-E59D-4698-A9AA-4BE5D2576DB8}">
          <p14:sldIdLst>
            <p14:sldId id="260"/>
            <p14:sldId id="301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Untitled Section" id="{BB31264A-0453-4F46-8E5D-C442C2750DA9}">
          <p14:sldIdLst>
            <p14:sldId id="282"/>
            <p14:sldId id="29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760000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4" d="100"/>
          <a:sy n="64" d="100"/>
        </p:scale>
        <p:origin x="13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B983F7-4332-498C-A1CD-E268FA7F74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1E3ED8-1BD9-499B-8928-631A37A7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59EB76-C5D5-482B-8774-08E1A02245E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56FC2-30D5-4DEB-909E-41E32EAA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9D91-1823-4D67-86CD-12507276C9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4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94066-D11C-4E26-A198-7CEAE87010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66A5C-ABF3-4F51-A95B-96FF682150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95F4-29EC-4F7F-9B79-8C6573BFD5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30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06ABE-936F-43F7-BDF8-E86D0A09F5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94D2-F384-497D-8152-BB6CBD75F7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4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4D2B4-39C4-4D2E-8D06-F1F5616BC0A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 dirty="0"/>
              <a:t>Influence: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Your involvement can boost your child’s achievement. By taking an active role, you'll show your child: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How important he or she is to you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How important education is to you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That you and the school are a team, working to help children succeed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Best: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Share information about your child’s interests, abilities, etc., with teachers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Judge whether Title I is meeting your child’s needs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Speak up if you notice an problems. (But don’t criticize the school, its teachers or principal in front of your child)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Help: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To determine program goals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Plan and carry out programs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Evaluate programs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Work with your child at home and even in school, as a teacher’s assistant or volunteer.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Place: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Learn more about Title 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Learn about your rights as a Title I parent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Meet other parents and teachers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/>
              <a:t>Begin a process of communication and cooperation between parents and schools.</a:t>
            </a:r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086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C9155-7573-4330-BB08-F79CF6811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E0D43-B053-44A0-974C-971852DFD2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80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4EFD9-114F-4498-9B9B-7AA512ECDD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7D430-93B5-4436-BD00-3B978D56D6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173D0-DAC9-4F83-90F2-BF20D3788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173D0-DAC9-4F83-90F2-BF20D3788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2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B154F-F8F9-4C22-BFE2-083123F8F7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05035-B366-4093-AFFF-F708020FB3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97FAE-CBFD-4DA8-A2C9-2CCA7D3E5F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6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411-7C0A-4D5E-9E40-99CEF73C8A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7CCB5-4EA1-4197-899B-DA4B946247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3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80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947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6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5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768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8076895" cy="458115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7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6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effriesscn@scsk12.org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5400" b="1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Treadwell International Community   School </a:t>
            </a: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</a:t>
            </a: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</a:t>
            </a: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                             </a:t>
            </a: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b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ne Stroke Script LET" pitchFamily="2" charset="0"/>
                <a:cs typeface="Lucida Sans" pitchFamily="34" charset="0"/>
              </a:rPr>
              <a:t>                           </a:t>
            </a:r>
            <a:endParaRPr lang="en-US" sz="1600" dirty="0">
              <a:solidFill>
                <a:schemeClr val="tx1"/>
              </a:solidFill>
              <a:latin typeface="One Stroke Script LET" pitchFamily="2" charset="0"/>
              <a:cs typeface="Lucida Sans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CF7D0C-CC79-6644-D469-C26BE4F9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167" y="1901950"/>
            <a:ext cx="4040188" cy="1072638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Treadwell International Community   School 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Annual Title I Meeting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C795561-CD3F-FAEE-0D61-57B84CBB6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413" y="2974588"/>
            <a:ext cx="3734778" cy="15270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August  21, 2024@ 5:00pm</a:t>
            </a:r>
          </a:p>
          <a:p>
            <a:r>
              <a:rPr lang="en-US" dirty="0"/>
              <a:t>September 21, 2024 @9:00am</a:t>
            </a:r>
          </a:p>
          <a:p>
            <a:pPr lvl="1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EB16CE-9611-8AE0-3194-63EBCA5F1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2065" y="1868748"/>
            <a:ext cx="4041775" cy="113904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Treadwell International Community School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Reunion </a:t>
            </a:r>
            <a:r>
              <a:rPr lang="en-US" sz="1600" dirty="0" err="1">
                <a:solidFill>
                  <a:schemeClr val="tx1"/>
                </a:solidFill>
              </a:rPr>
              <a:t>Anual</a:t>
            </a:r>
            <a:r>
              <a:rPr lang="en-US" sz="1600" dirty="0">
                <a:solidFill>
                  <a:schemeClr val="tx1"/>
                </a:solidFill>
              </a:rPr>
              <a:t> de Título I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2620BB8-D84F-7D16-DCC0-8BA8F7773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89153" y="2921852"/>
            <a:ext cx="4041775" cy="1579787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21 de septiembre de 2024 a las 5:00 p. m. </a:t>
            </a:r>
            <a:br>
              <a:rPr lang="es-ES" dirty="0"/>
            </a:br>
            <a:r>
              <a:rPr lang="es-ES" dirty="0"/>
              <a:t>21 de septiembre de 2024 a las 9:00 a. m.</a:t>
            </a:r>
            <a:br>
              <a:rPr lang="es-ES" dirty="0"/>
            </a:b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158B5-60E7-67FB-490A-892178B2B81D}"/>
              </a:ext>
            </a:extLst>
          </p:cNvPr>
          <p:cNvSpPr txBox="1"/>
          <p:nvPr/>
        </p:nvSpPr>
        <p:spPr>
          <a:xfrm>
            <a:off x="613072" y="439950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Jason Carr,  Principal</a:t>
            </a:r>
            <a:br>
              <a:rPr lang="en-US" dirty="0"/>
            </a:br>
            <a:r>
              <a:rPr lang="en-US" dirty="0" err="1"/>
              <a:t>Jameaka</a:t>
            </a:r>
            <a:r>
              <a:rPr lang="en-US" dirty="0"/>
              <a:t> Black, Asst. Principal</a:t>
            </a:r>
            <a:br>
              <a:rPr lang="en-US" dirty="0"/>
            </a:br>
            <a:r>
              <a:rPr lang="en-US" dirty="0"/>
              <a:t>Penny Cole, PLC Coach</a:t>
            </a:r>
            <a:br>
              <a:rPr lang="en-US" dirty="0"/>
            </a:br>
            <a:r>
              <a:rPr lang="en-US" dirty="0"/>
              <a:t>Dr. Linda Campbell, PLC Coach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B34CE-5F5E-5DA0-4358-E517B67EEF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372" y="477004"/>
            <a:ext cx="8910687" cy="2133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AD85B-6FD4-0A25-F639-87D9359D98C7}"/>
              </a:ext>
            </a:extLst>
          </p:cNvPr>
          <p:cNvSpPr txBox="1"/>
          <p:nvPr/>
        </p:nvSpPr>
        <p:spPr>
          <a:xfrm>
            <a:off x="4892811" y="434523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Brandon Hill,  Principal</a:t>
            </a:r>
            <a:br>
              <a:rPr lang="en-US" dirty="0"/>
            </a:br>
            <a:r>
              <a:rPr lang="en-US" dirty="0" err="1"/>
              <a:t>Chachauna</a:t>
            </a:r>
            <a:r>
              <a:rPr lang="en-US" dirty="0"/>
              <a:t> Williams, Asst. Principal</a:t>
            </a:r>
            <a:br>
              <a:rPr lang="en-US" dirty="0"/>
            </a:br>
            <a:r>
              <a:rPr lang="en-US" dirty="0"/>
              <a:t>Pamela McKinney, Asst. Principal</a:t>
            </a:r>
            <a:br>
              <a:rPr lang="en-US" dirty="0"/>
            </a:br>
            <a:r>
              <a:rPr lang="en-US" dirty="0"/>
              <a:t>Shayla Jeffries , PLC Coach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78E79D-2B93-4AF3-937B-2D64B0FFE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60" y="716128"/>
            <a:ext cx="4040188" cy="639762"/>
          </a:xfrm>
        </p:spPr>
        <p:txBody>
          <a:bodyPr/>
          <a:lstStyle/>
          <a:p>
            <a:r>
              <a:rPr lang="en-US" dirty="0"/>
              <a:t>School  Improvement Plan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2"/>
          </p:nvPr>
        </p:nvSpPr>
        <p:spPr>
          <a:xfrm>
            <a:off x="296260" y="1749245"/>
            <a:ext cx="4040188" cy="3035058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>
                <a:latin typeface="One Stroke Script LET" pitchFamily="2" charset="0"/>
              </a:rPr>
              <a:t>The School Improvement Plan is updated yearly with parent and community input to meet the needs of the students at TICS and is available to all parents &amp; Stakeholders through the school website.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ED5EE-C593-A022-822B-D7E085EC8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0165" y="727022"/>
            <a:ext cx="4041775" cy="639762"/>
          </a:xfrm>
        </p:spPr>
        <p:txBody>
          <a:bodyPr/>
          <a:lstStyle/>
          <a:p>
            <a:r>
              <a:rPr lang="en-US" dirty="0"/>
              <a:t>Plan de </a:t>
            </a:r>
            <a:r>
              <a:rPr lang="en-US" dirty="0" err="1"/>
              <a:t>mejora</a:t>
            </a:r>
            <a:r>
              <a:rPr lang="en-US" dirty="0"/>
              <a:t> escolar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D55E8-FB17-2F81-F6A2-DCA083F26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295" y="1911471"/>
            <a:ext cx="4041775" cy="3035058"/>
          </a:xfrm>
        </p:spPr>
        <p:txBody>
          <a:bodyPr>
            <a:normAutofit fontScale="55000" lnSpcReduction="20000"/>
          </a:bodyPr>
          <a:lstStyle/>
          <a:p>
            <a:r>
              <a:rPr lang="es-ES" sz="3800" dirty="0"/>
              <a:t>El plan de mejora escolar se </a:t>
            </a:r>
            <a:r>
              <a:rPr lang="es-ES" sz="3800" dirty="0" err="1"/>
              <a:t>actualize</a:t>
            </a:r>
            <a:r>
              <a:rPr lang="es-ES" sz="3800" dirty="0"/>
              <a:t> cada año con sugerencias de los padres y la comunidad a fin de cubrir las necesidades de los alumnos de TICS y es de libre acceso para padres y partes interesadas en el sitio web de la escuela.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2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087FED-3830-A2D3-2659-7D2C06DF5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Parent’s Right to Know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2"/>
          </p:nvPr>
        </p:nvSpPr>
        <p:spPr>
          <a:xfrm>
            <a:off x="143555" y="1882907"/>
            <a:ext cx="4040188" cy="2615028"/>
          </a:xfrm>
        </p:spPr>
        <p:txBody>
          <a:bodyPr rtlCol="0">
            <a:no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 teacher’s professional qualifications, licensure, grade(s) certification, waivers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 teacher’s baccalaureate and/or graduate degree, fields of endorsement, previous teaching experience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 paraprofessional’s qualifications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An annual notice of Student Education Records Privacy and notice for disclosure of School Directory Information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One Stroke Script LET" pitchFamily="2" charset="0"/>
              </a:rPr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>
                <a:latin typeface="One Stroke Script LET" pitchFamily="2" charset="0"/>
              </a:rPr>
              <a:t>An assurance that their child’s name, address and telephone listing will not be released to military recruiters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BDD5-10B7-6C4F-9604-FD76A5B30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s-ES" dirty="0"/>
              <a:t>Derecho a saber de los padres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70422-78AD-1129-E4AB-39854C573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295" y="1281608"/>
            <a:ext cx="4041775" cy="3817625"/>
          </a:xfrm>
        </p:spPr>
        <p:txBody>
          <a:bodyPr>
            <a:normAutofit fontScale="25000" lnSpcReduction="20000"/>
          </a:bodyPr>
          <a:lstStyle/>
          <a:p>
            <a:r>
              <a:rPr lang="es-ES" sz="5600" dirty="0"/>
              <a:t>Las acreditaciones profesionales, licencia, certificación de grado y exenciones de sus maestros</a:t>
            </a:r>
          </a:p>
          <a:p>
            <a:endParaRPr lang="es-ES" sz="5600" dirty="0"/>
          </a:p>
          <a:p>
            <a:r>
              <a:rPr lang="es-ES" sz="5600" dirty="0"/>
              <a:t>La licenciatura y o master, campos de especialización y experiencia previa de los maestros</a:t>
            </a:r>
          </a:p>
          <a:p>
            <a:endParaRPr lang="es-ES" sz="5600" dirty="0"/>
          </a:p>
          <a:p>
            <a:r>
              <a:rPr lang="es-ES" sz="5600" dirty="0"/>
              <a:t>Las cualificaciones del personal de apoyo</a:t>
            </a:r>
          </a:p>
          <a:p>
            <a:endParaRPr lang="es-ES" sz="5600" dirty="0"/>
          </a:p>
          <a:p>
            <a:r>
              <a:rPr lang="es-ES" sz="5600" dirty="0"/>
              <a:t>Notificación anual de privacidad de los expedientes educativos de los alumnos y notificación de divulgación de la información del directorio escolar</a:t>
            </a:r>
          </a:p>
          <a:p>
            <a:r>
              <a:rPr lang="es-ES" sz="5600" dirty="0"/>
              <a:t> </a:t>
            </a:r>
          </a:p>
          <a:p>
            <a:r>
              <a:rPr lang="es-ES" sz="5600" dirty="0"/>
              <a:t>Garantía de que el nombre, dirección y teléfono de un alumno no será </a:t>
            </a:r>
            <a:r>
              <a:rPr lang="es-ES" sz="5600" dirty="0" err="1"/>
              <a:t>accessible</a:t>
            </a:r>
            <a:r>
              <a:rPr lang="es-ES" sz="5600" dirty="0"/>
              <a:t> a las oficinas de reclutamiento militar.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8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8E55E6-670A-5D3F-FB71-5D1E540E6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60" y="374900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parents will receive information on the following: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2"/>
          </p:nvPr>
        </p:nvSpPr>
        <p:spPr>
          <a:xfrm>
            <a:off x="448965" y="1596540"/>
            <a:ext cx="4040188" cy="3817624"/>
          </a:xfrm>
        </p:spPr>
        <p:txBody>
          <a:bodyPr rtlCol="0">
            <a:normAutofit fontScale="2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5500" dirty="0">
                <a:latin typeface="One Stroke Script LET" pitchFamily="2" charset="0"/>
              </a:rPr>
              <a:t>Their child’s level of achievement on each of the state’s academic assessments.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5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5500" dirty="0">
                <a:latin typeface="One Stroke Script LET" pitchFamily="2" charset="0"/>
              </a:rPr>
              <a:t>Notification of right to transfer their child to another school in the district if the student becomes the victim of a violent crime or is assigned to an unsafe school.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5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5500" dirty="0">
                <a:latin typeface="One Stroke Script LET" pitchFamily="2" charset="0"/>
              </a:rPr>
              <a:t>District &amp; School Family Involvement Policy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5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5500" dirty="0">
                <a:latin typeface="One Stroke Script LET" pitchFamily="2" charset="0"/>
              </a:rPr>
              <a:t>Their right to public school choice if their child’s school is identified for school improvement.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DEDA5-EDBF-2EBD-2582-6A81E4B13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7410" y="374900"/>
            <a:ext cx="3801155" cy="63976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Todos los padres recibirán</a:t>
            </a:r>
            <a:br>
              <a:rPr lang="es-ES" dirty="0"/>
            </a:br>
            <a:r>
              <a:rPr lang="es-ES" dirty="0"/>
              <a:t>información acerca de: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24247-BD78-07B8-43E9-B9E6DA009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2807" y="1601002"/>
            <a:ext cx="4041775" cy="3817625"/>
          </a:xfrm>
        </p:spPr>
        <p:txBody>
          <a:bodyPr>
            <a:normAutofit fontScale="25000" lnSpcReduction="20000"/>
          </a:bodyPr>
          <a:lstStyle/>
          <a:p>
            <a:r>
              <a:rPr lang="es-ES" sz="4500" dirty="0"/>
              <a:t>Las calificaciones obtenidas por sus alumnos en cada una de las evaluaciones académicas estatales.</a:t>
            </a:r>
          </a:p>
          <a:p>
            <a:endParaRPr lang="es-ES" sz="4500" dirty="0"/>
          </a:p>
          <a:p>
            <a:r>
              <a:rPr lang="es-ES" sz="4500" dirty="0"/>
              <a:t>Notificación del derecho a transferir a su hijo/a </a:t>
            </a:r>
            <a:r>
              <a:rPr lang="es-ES" sz="4500" dirty="0" err="1"/>
              <a:t>a</a:t>
            </a:r>
            <a:r>
              <a:rPr lang="es-ES" sz="4500" dirty="0"/>
              <a:t> otra escuela en el distrito si el alumno ha sido víctima de un crimen violento o se le asigna a una escuela considerada no segura.</a:t>
            </a:r>
          </a:p>
          <a:p>
            <a:endParaRPr lang="es-ES" sz="4500" dirty="0"/>
          </a:p>
          <a:p>
            <a:r>
              <a:rPr lang="es-ES" sz="4500" dirty="0"/>
              <a:t>La política de escolar y del distrito sobre participación familiar</a:t>
            </a:r>
          </a:p>
          <a:p>
            <a:endParaRPr lang="es-ES" sz="4500" dirty="0"/>
          </a:p>
          <a:p>
            <a:r>
              <a:rPr lang="es-ES" sz="4500" dirty="0"/>
              <a:t>Su derecho a elegir escuela pública si la escuela de su hijo/a se identifica para mejora escolar.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2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9E334-74F2-7906-EC5C-3DD63F33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60" y="670410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Reporting Pupil Progress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2"/>
          </p:nvPr>
        </p:nvSpPr>
        <p:spPr>
          <a:xfrm>
            <a:off x="238530" y="1453355"/>
            <a:ext cx="4040188" cy="3035058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Treadwell International Community School will convene four parent meetings with flexible times to discuss the forms of academic assessment used to measure student progress.</a:t>
            </a:r>
          </a:p>
          <a:p>
            <a:r>
              <a:rPr lang="en-US" sz="3600" dirty="0">
                <a:latin typeface="One Stroke Script LET" pitchFamily="2" charset="0"/>
              </a:rPr>
              <a:t>TICS will convene 2 parent data nights to discuss testing results.</a:t>
            </a:r>
          </a:p>
          <a:p>
            <a:endParaRPr lang="en-US" sz="4000" dirty="0">
              <a:latin typeface="One Stroke Script LET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476B9-8E0B-E24D-8DB1-9CC665C26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13885" y="974568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Información sobre el progreso </a:t>
            </a:r>
            <a:br>
              <a:rPr lang="es-ES" dirty="0"/>
            </a:br>
            <a:r>
              <a:rPr lang="es-ES" dirty="0"/>
              <a:t>de los alumnos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4861C-83A7-D2A4-9A0E-868760823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3664" y="1672892"/>
            <a:ext cx="4041775" cy="2825043"/>
          </a:xfrm>
        </p:spPr>
        <p:txBody>
          <a:bodyPr>
            <a:normAutofit fontScale="47500" lnSpcReduction="20000"/>
          </a:bodyPr>
          <a:lstStyle/>
          <a:p>
            <a:r>
              <a:rPr lang="es-ES" sz="3200" dirty="0" err="1"/>
              <a:t>Treadwell</a:t>
            </a:r>
            <a:r>
              <a:rPr lang="es-ES" sz="3200" dirty="0"/>
              <a:t> International </a:t>
            </a:r>
            <a:r>
              <a:rPr lang="es-ES" sz="3200" dirty="0" err="1"/>
              <a:t>Community</a:t>
            </a:r>
            <a:r>
              <a:rPr lang="es-ES" sz="3200" dirty="0"/>
              <a:t>  </a:t>
            </a:r>
            <a:r>
              <a:rPr lang="es-ES" sz="3200" dirty="0" err="1"/>
              <a:t>School</a:t>
            </a:r>
            <a:r>
              <a:rPr lang="es-ES" sz="3200" dirty="0"/>
              <a:t> convocará cuatro </a:t>
            </a:r>
            <a:r>
              <a:rPr lang="es-ES" sz="3200" dirty="0" err="1"/>
              <a:t>reunions</a:t>
            </a:r>
            <a:r>
              <a:rPr lang="es-ES" sz="3200" dirty="0"/>
              <a:t> para padres ofreciendo flexibilidad horaria para </a:t>
            </a:r>
            <a:r>
              <a:rPr lang="es-ES" sz="3200" dirty="0" err="1"/>
              <a:t>debater</a:t>
            </a:r>
            <a:r>
              <a:rPr lang="es-ES" sz="3200" dirty="0"/>
              <a:t> las formas de evaluación académica utilizadas para medir el progreso académico.</a:t>
            </a:r>
          </a:p>
          <a:p>
            <a:r>
              <a:rPr lang="es-ES" sz="3200" dirty="0"/>
              <a:t>TICS convocará dos noches de información para padres para comentar los resultados de las evaluaciones.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34DBB2-2562-1483-CCC9-3AC27823C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527605"/>
            <a:ext cx="4040188" cy="639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Parent Conferences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>
          <a:xfrm>
            <a:off x="143555" y="1443835"/>
            <a:ext cx="4040188" cy="3035058"/>
          </a:xfrm>
        </p:spPr>
        <p:txBody>
          <a:bodyPr rtlCol="0">
            <a:normAutofit fontScale="47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latin typeface="One Stroke Script LET" pitchFamily="2" charset="0"/>
              </a:rPr>
              <a:t>The school will hold district parent conferences where the progress of students will be discussed and explained. The dates for these conferences are:</a:t>
            </a:r>
          </a:p>
          <a:p>
            <a:pPr marL="731520" lvl="1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One Stroke Script LET" pitchFamily="2" charset="0"/>
              </a:rPr>
              <a:t>September 5, 2024, 4p-7p</a:t>
            </a:r>
          </a:p>
          <a:p>
            <a:pPr marL="731520" lvl="1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One Stroke Script LET" pitchFamily="2" charset="0"/>
              </a:rPr>
              <a:t>February 15, 2025, 4p-7p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2000" dirty="0">
              <a:latin typeface="One Stroke Script LET" pitchFamily="2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latin typeface="One Stroke Script LET" pitchFamily="2" charset="0"/>
              </a:rPr>
              <a:t> Teachers will schedule meetings before school, during their planning time, and after school to accommodate parent schedules as necessary.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F208-ED11-080D-17E7-0BFF0449F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9295" y="680310"/>
            <a:ext cx="4041775" cy="6397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Conferencias</a:t>
            </a:r>
            <a:r>
              <a:rPr lang="en-US" dirty="0"/>
              <a:t> de padres/maestros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6CE20-4C1F-06CA-BB1A-A66D9B971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749245"/>
            <a:ext cx="4041775" cy="3502693"/>
          </a:xfrm>
        </p:spPr>
        <p:txBody>
          <a:bodyPr>
            <a:normAutofit fontScale="47500" lnSpcReduction="20000"/>
          </a:bodyPr>
          <a:lstStyle/>
          <a:p>
            <a:r>
              <a:rPr lang="es-ES" sz="2900" dirty="0"/>
              <a:t>La escuela tendrá dos noches de reuniones de padres y profesores donde se comentará y explicará el progreso de sus alumnos. Las fechas de estas conferencias son:</a:t>
            </a:r>
          </a:p>
          <a:p>
            <a:r>
              <a:rPr lang="es-ES" sz="2900" dirty="0"/>
              <a:t>7 de septiembre de 2024, 4p-7p</a:t>
            </a:r>
          </a:p>
          <a:p>
            <a:r>
              <a:rPr lang="es-ES" sz="2900" dirty="0"/>
              <a:t>15 de febrero de 2025, 4p-7p</a:t>
            </a:r>
          </a:p>
          <a:p>
            <a:endParaRPr lang="es-ES" sz="2900" dirty="0"/>
          </a:p>
          <a:p>
            <a:r>
              <a:rPr lang="es-ES" sz="2900" dirty="0"/>
              <a:t> Los maestros concertarán conferencias antes de la escuela, en su hora de planificación y después de la escuela para acomodar los horarios de los padres según sea necesario.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6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D03640-743C-4197-48F8-9BD404240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253" y="374900"/>
            <a:ext cx="4040188" cy="639762"/>
          </a:xfrm>
        </p:spPr>
        <p:txBody>
          <a:bodyPr/>
          <a:lstStyle/>
          <a:p>
            <a:r>
              <a:rPr lang="en-US" dirty="0"/>
              <a:t>Title  I Notices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2"/>
          </p:nvPr>
        </p:nvSpPr>
        <p:spPr>
          <a:xfrm>
            <a:off x="395462" y="1300274"/>
            <a:ext cx="4040188" cy="3035058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Parent/Student/School Compact which is a document jointly developed with parents to establish expectations on the parts of the school, parent(s), and students and is used when discussing your individual child’s achievement.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4825E-5523-46BC-C2AC-CDFF70593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9418" y="527605"/>
            <a:ext cx="4041775" cy="639762"/>
          </a:xfrm>
        </p:spPr>
        <p:txBody>
          <a:bodyPr/>
          <a:lstStyle/>
          <a:p>
            <a:r>
              <a:rPr lang="en-US" dirty="0" err="1"/>
              <a:t>Notificaciones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605E5-F6CF-E6F4-FA1D-54652E4C7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5528" y="1300274"/>
            <a:ext cx="4041775" cy="3035058"/>
          </a:xfrm>
        </p:spPr>
        <p:txBody>
          <a:bodyPr>
            <a:normAutofit fontScale="55000" lnSpcReduction="20000"/>
          </a:bodyPr>
          <a:lstStyle/>
          <a:p>
            <a:r>
              <a:rPr lang="es-ES" sz="3800" dirty="0"/>
              <a:t>Contrato de padres/alumnos/escuela, que es un </a:t>
            </a:r>
            <a:r>
              <a:rPr lang="es-ES" sz="3800" dirty="0" err="1"/>
              <a:t>document</a:t>
            </a:r>
            <a:r>
              <a:rPr lang="es-ES" sz="3800" dirty="0"/>
              <a:t> desarrollado junto a los padres para establecer expectativas para la escuela, padres y </a:t>
            </a:r>
            <a:r>
              <a:rPr lang="es-ES" sz="3800" dirty="0" err="1"/>
              <a:t>alumnus</a:t>
            </a:r>
            <a:r>
              <a:rPr lang="es-ES" sz="3800" dirty="0"/>
              <a:t> y se utiliza al comentar el progreso de su hijo/a.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6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C8BAC-439D-6563-D91F-81CDD16BE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222195"/>
            <a:ext cx="4040188" cy="639762"/>
          </a:xfrm>
        </p:spPr>
        <p:txBody>
          <a:bodyPr/>
          <a:lstStyle/>
          <a:p>
            <a:r>
              <a:rPr lang="en-US" dirty="0"/>
              <a:t>As a parent: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46454" y="1254090"/>
            <a:ext cx="4040188" cy="3035058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You influence your child’s education because you are their first teacher.</a:t>
            </a:r>
          </a:p>
          <a:p>
            <a:r>
              <a:rPr lang="en-US" sz="3600" dirty="0">
                <a:latin typeface="One Stroke Script LET" pitchFamily="2" charset="0"/>
              </a:rPr>
              <a:t>You know your child best.</a:t>
            </a:r>
          </a:p>
          <a:p>
            <a:r>
              <a:rPr lang="en-US" sz="3600" dirty="0">
                <a:latin typeface="One Stroke Script LET" pitchFamily="2" charset="0"/>
              </a:rPr>
              <a:t>Your Title I program needs your help.</a:t>
            </a:r>
          </a:p>
          <a:p>
            <a:r>
              <a:rPr lang="en-US" sz="3600" dirty="0">
                <a:latin typeface="One Stroke Script LET" pitchFamily="2" charset="0"/>
              </a:rPr>
              <a:t>The Annual Title I meeting is the place to start.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05A6-DD91-5ED8-F757-423441328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83743" y="294976"/>
            <a:ext cx="4041775" cy="639762"/>
          </a:xfrm>
        </p:spPr>
        <p:txBody>
          <a:bodyPr/>
          <a:lstStyle/>
          <a:p>
            <a:r>
              <a:rPr lang="en-US" dirty="0"/>
              <a:t>Como padre/</a:t>
            </a:r>
            <a:r>
              <a:rPr lang="en-US" dirty="0" err="1"/>
              <a:t>madre</a:t>
            </a:r>
            <a:r>
              <a:rPr lang="en-US" dirty="0"/>
              <a:t>/tutor/a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6B162-5665-2759-54DF-0BB2D8DA6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52685" y="1138425"/>
            <a:ext cx="4041775" cy="3054100"/>
          </a:xfrm>
        </p:spPr>
        <p:txBody>
          <a:bodyPr>
            <a:normAutofit fontScale="55000" lnSpcReduction="20000"/>
          </a:bodyPr>
          <a:lstStyle/>
          <a:p>
            <a:r>
              <a:rPr lang="es-ES" sz="2900" dirty="0"/>
              <a:t>Usted influye en la educación de su hijo/a porque es su primer/a maestro/a.</a:t>
            </a:r>
          </a:p>
          <a:p>
            <a:r>
              <a:rPr lang="es-ES" sz="2900" dirty="0"/>
              <a:t>Conoce a su hijo/a mejor que nadie.</a:t>
            </a:r>
          </a:p>
          <a:p>
            <a:r>
              <a:rPr lang="es-ES" sz="2900" dirty="0"/>
              <a:t>Su programa de Título I necesita su ayuda.</a:t>
            </a:r>
          </a:p>
          <a:p>
            <a:r>
              <a:rPr lang="es-ES" sz="2900" dirty="0"/>
              <a:t>La reunión anual de Título I es el punto de partida.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903B2-870C-AF12-9D33-63FC2521A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374900"/>
            <a:ext cx="4040188" cy="639762"/>
          </a:xfrm>
        </p:spPr>
        <p:txBody>
          <a:bodyPr/>
          <a:lstStyle/>
          <a:p>
            <a:r>
              <a:rPr lang="en-US" dirty="0"/>
              <a:t>Share a love of learning by: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6564" y="1291130"/>
            <a:ext cx="4040188" cy="3512215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>
                <a:latin typeface="One Stroke Script LET" pitchFamily="2" charset="0"/>
              </a:rPr>
              <a:t>Setting a good example</a:t>
            </a:r>
          </a:p>
          <a:p>
            <a:r>
              <a:rPr lang="en-US" sz="3200" dirty="0">
                <a:latin typeface="One Stroke Script LET" pitchFamily="2" charset="0"/>
              </a:rPr>
              <a:t>Partner with them</a:t>
            </a:r>
          </a:p>
          <a:p>
            <a:r>
              <a:rPr lang="en-US" sz="3200" dirty="0">
                <a:latin typeface="One Stroke Script LET" pitchFamily="2" charset="0"/>
              </a:rPr>
              <a:t>Arriving to school on time</a:t>
            </a:r>
          </a:p>
          <a:p>
            <a:r>
              <a:rPr lang="en-US" sz="3200" dirty="0">
                <a:latin typeface="One Stroke Script LET" pitchFamily="2" charset="0"/>
              </a:rPr>
              <a:t>Taking advantage of resources</a:t>
            </a:r>
          </a:p>
          <a:p>
            <a:r>
              <a:rPr lang="en-US" sz="3200" dirty="0">
                <a:latin typeface="One Stroke Script LET" pitchFamily="2" charset="0"/>
              </a:rPr>
              <a:t>Reading to your child</a:t>
            </a:r>
          </a:p>
          <a:p>
            <a:r>
              <a:rPr lang="en-US" sz="3200" dirty="0">
                <a:latin typeface="One Stroke Script LET" pitchFamily="2" charset="0"/>
              </a:rPr>
              <a:t>Asking your child to read to you</a:t>
            </a:r>
          </a:p>
          <a:p>
            <a:r>
              <a:rPr lang="en-US" sz="3200" dirty="0">
                <a:latin typeface="One Stroke Script LET" pitchFamily="2" charset="0"/>
              </a:rPr>
              <a:t>Limiting TV time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960AA0-F213-DF5C-1841-A62906F41A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366752" y="804042"/>
            <a:ext cx="4041775" cy="763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err="1">
                <a:latin typeface="One Stroke Script LET" pitchFamily="2" charset="0"/>
              </a:rPr>
              <a:t>Comparta</a:t>
            </a:r>
            <a:r>
              <a:rPr lang="en-US" sz="2000" b="1" dirty="0">
                <a:latin typeface="One Stroke Script LET" pitchFamily="2" charset="0"/>
              </a:rPr>
              <a:t> las </a:t>
            </a:r>
            <a:r>
              <a:rPr lang="en-US" sz="2000" b="1" dirty="0" err="1">
                <a:latin typeface="One Stroke Script LET" pitchFamily="2" charset="0"/>
              </a:rPr>
              <a:t>ganas</a:t>
            </a:r>
            <a:r>
              <a:rPr lang="en-US" sz="2000" b="1" dirty="0">
                <a:latin typeface="One Stroke Script LET" pitchFamily="2" charset="0"/>
              </a:rPr>
              <a:t> de </a:t>
            </a:r>
            <a:r>
              <a:rPr lang="en-US" sz="2000" b="1" dirty="0" err="1">
                <a:latin typeface="One Stroke Script LET" pitchFamily="2" charset="0"/>
              </a:rPr>
              <a:t>aprender</a:t>
            </a:r>
            <a:r>
              <a:rPr lang="en-US" sz="2000" b="1" dirty="0">
                <a:latin typeface="One Stroke Script LET" pitchFamily="2" charset="0"/>
              </a:rPr>
              <a:t> </a:t>
            </a:r>
            <a:r>
              <a:rPr lang="en-US" sz="2000" b="1" dirty="0" err="1">
                <a:latin typeface="One Stroke Script LET" pitchFamily="2" charset="0"/>
              </a:rPr>
              <a:t>haciendo</a:t>
            </a:r>
            <a:r>
              <a:rPr lang="en-US" sz="2000" b="1" dirty="0">
                <a:latin typeface="One Stroke Script LET" pitchFamily="2" charset="0"/>
              </a:rPr>
              <a:t> lo </a:t>
            </a:r>
            <a:r>
              <a:rPr lang="en-US" sz="2000" b="1" dirty="0" err="1">
                <a:latin typeface="One Stroke Script LET" pitchFamily="2" charset="0"/>
              </a:rPr>
              <a:t>siguiente</a:t>
            </a:r>
            <a:r>
              <a:rPr lang="en-US" sz="2000" b="1" dirty="0">
                <a:latin typeface="One Stroke Script LET" pitchFamily="2" charset="0"/>
              </a:rPr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EDF77-6983-2904-1B7D-4B65FEE87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0709" y="1596540"/>
            <a:ext cx="3953860" cy="3817625"/>
          </a:xfrm>
        </p:spPr>
        <p:txBody>
          <a:bodyPr>
            <a:normAutofit fontScale="55000" lnSpcReduction="20000"/>
          </a:bodyPr>
          <a:lstStyle/>
          <a:p>
            <a:r>
              <a:rPr lang="es-ES" sz="3400" dirty="0"/>
              <a:t>Dé ejemplo</a:t>
            </a:r>
          </a:p>
          <a:p>
            <a:r>
              <a:rPr lang="es-ES" sz="3400" dirty="0"/>
              <a:t>Asociarse con ellos</a:t>
            </a:r>
          </a:p>
          <a:p>
            <a:r>
              <a:rPr lang="es-ES" sz="3400" dirty="0"/>
              <a:t>Llegar a la escuela a tiempo</a:t>
            </a:r>
          </a:p>
          <a:p>
            <a:r>
              <a:rPr lang="es-ES" sz="3400" dirty="0"/>
              <a:t>Léale a su hijo/a</a:t>
            </a:r>
          </a:p>
          <a:p>
            <a:r>
              <a:rPr lang="es-ES" sz="3400" dirty="0"/>
              <a:t>Pida a su hijo/a que le lea</a:t>
            </a:r>
          </a:p>
          <a:p>
            <a:r>
              <a:rPr lang="es-ES" sz="3400" dirty="0"/>
              <a:t>Limite las horas de televisión y/o 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513F9-FDAE-B03C-68A0-09139D4E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60" y="360429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Encourage good study habits</a:t>
            </a:r>
            <a:br>
              <a:rPr lang="en-US" dirty="0"/>
            </a:br>
            <a:r>
              <a:rPr lang="en-US" dirty="0"/>
              <a:t> by: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43555" y="1138425"/>
            <a:ext cx="4040188" cy="366492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Agreeing on a time and arranging a quiet place for learning</a:t>
            </a:r>
          </a:p>
          <a:p>
            <a:r>
              <a:rPr lang="en-US" sz="3600" dirty="0">
                <a:latin typeface="One Stroke Script LET" pitchFamily="2" charset="0"/>
              </a:rPr>
              <a:t>Being ready to help with classwork/homework</a:t>
            </a:r>
          </a:p>
          <a:p>
            <a:r>
              <a:rPr lang="en-US" sz="3600" dirty="0">
                <a:latin typeface="One Stroke Script LET" pitchFamily="2" charset="0"/>
              </a:rPr>
              <a:t>Showing respect for studying</a:t>
            </a:r>
          </a:p>
          <a:p>
            <a:r>
              <a:rPr lang="en-US" sz="3600" dirty="0">
                <a:latin typeface="One Stroke Script LET" pitchFamily="2" charset="0"/>
              </a:rPr>
              <a:t>Allowing breaks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95797-8584-8283-63EB-6A4895224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1776" y="425190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Fomente buenos </a:t>
            </a:r>
            <a:r>
              <a:rPr lang="en-US" dirty="0" err="1"/>
              <a:t>hábitos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studio: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D624-1E3E-FCA4-44BF-5EC6EDDF4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51109" y="1291130"/>
            <a:ext cx="4041775" cy="3817625"/>
          </a:xfrm>
        </p:spPr>
        <p:txBody>
          <a:bodyPr>
            <a:normAutofit fontScale="62500" lnSpcReduction="20000"/>
          </a:bodyPr>
          <a:lstStyle/>
          <a:p>
            <a:r>
              <a:rPr lang="es-ES" sz="3400" dirty="0"/>
              <a:t>Acordando un horario y acondicionando un espacio para aprendizaje </a:t>
            </a:r>
          </a:p>
          <a:p>
            <a:r>
              <a:rPr lang="es-ES" sz="3400" dirty="0"/>
              <a:t>Estando listo para ayudar con la tarea de clase/de la casa</a:t>
            </a:r>
          </a:p>
          <a:p>
            <a:r>
              <a:rPr lang="es-ES" sz="3400" dirty="0"/>
              <a:t>Mostrando respeto al estudio</a:t>
            </a:r>
          </a:p>
          <a:p>
            <a:r>
              <a:rPr lang="es-ES" sz="3400" dirty="0"/>
              <a:t>Otorgando períodos de descanso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DCDC1-21E9-2CF7-8C92-93F4D7A60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60" y="358120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Get to know your child’s </a:t>
            </a:r>
            <a:br>
              <a:rPr lang="en-US" dirty="0"/>
            </a:br>
            <a:r>
              <a:rPr lang="en-US" dirty="0"/>
              <a:t>school by: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96260" y="1138425"/>
            <a:ext cx="4040188" cy="3359510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Participating and attending school events</a:t>
            </a:r>
          </a:p>
          <a:p>
            <a:r>
              <a:rPr lang="en-US" sz="3600" dirty="0">
                <a:latin typeface="One Stroke Script LET" pitchFamily="2" charset="0"/>
              </a:rPr>
              <a:t>Joining parent’s organizations</a:t>
            </a:r>
          </a:p>
          <a:p>
            <a:r>
              <a:rPr lang="en-US" sz="3600" dirty="0">
                <a:latin typeface="One Stroke Script LET" pitchFamily="2" charset="0"/>
              </a:rPr>
              <a:t>Volunteering</a:t>
            </a:r>
          </a:p>
          <a:p>
            <a:r>
              <a:rPr lang="en-US" sz="3600" dirty="0">
                <a:latin typeface="One Stroke Script LET" pitchFamily="2" charset="0"/>
              </a:rPr>
              <a:t>Attending parent-teacher conferences</a:t>
            </a:r>
          </a:p>
          <a:p>
            <a:r>
              <a:rPr lang="en-US" sz="3600" dirty="0">
                <a:latin typeface="One Stroke Script LET" pitchFamily="2" charset="0"/>
              </a:rPr>
              <a:t>Keeping teachers informed</a:t>
            </a:r>
          </a:p>
          <a:p>
            <a:r>
              <a:rPr lang="en-US" sz="3600" dirty="0">
                <a:latin typeface="One Stroke Script LET" pitchFamily="2" charset="0"/>
              </a:rPr>
              <a:t>Asking about training opportunities/Parent Workshops</a:t>
            </a:r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451B5-44D4-7653-8477-C6EF9B588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364158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Conozca la escuela d su hijo/a </a:t>
            </a:r>
            <a:br>
              <a:rPr lang="es-ES" dirty="0"/>
            </a:br>
            <a:r>
              <a:rPr lang="es-ES" dirty="0"/>
              <a:t>por medio de: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4AEE4-0594-5036-F96D-4E13506F3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1999" y="1138425"/>
            <a:ext cx="4041775" cy="3817625"/>
          </a:xfrm>
        </p:spPr>
        <p:txBody>
          <a:bodyPr>
            <a:normAutofit fontScale="47500" lnSpcReduction="20000"/>
          </a:bodyPr>
          <a:lstStyle/>
          <a:p>
            <a:r>
              <a:rPr lang="es-ES" sz="3600" dirty="0"/>
              <a:t>Asistencia y participación en eventos de la escuela</a:t>
            </a:r>
          </a:p>
          <a:p>
            <a:r>
              <a:rPr lang="es-ES" sz="3600" dirty="0"/>
              <a:t>Uniéndose a organizaciones de padres</a:t>
            </a:r>
          </a:p>
          <a:p>
            <a:r>
              <a:rPr lang="es-ES" sz="3600" dirty="0"/>
              <a:t>Haciendo de voluntario</a:t>
            </a:r>
          </a:p>
          <a:p>
            <a:r>
              <a:rPr lang="es-ES" sz="3600" dirty="0"/>
              <a:t>Asistiendo a conferencias de padres y profesores</a:t>
            </a:r>
          </a:p>
          <a:p>
            <a:r>
              <a:rPr lang="es-ES" sz="3600" dirty="0"/>
              <a:t>Informando a los maestros</a:t>
            </a:r>
          </a:p>
          <a:p>
            <a:r>
              <a:rPr lang="es-ES" sz="3600" dirty="0"/>
              <a:t>Preguntando por oportunidades de formación/Talleres para padres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1267FF-EEC2-08DD-68CF-59A56FEA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8" y="27925"/>
            <a:ext cx="6303888" cy="6825485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6E1BF4-33DA-6878-C6A1-3F68DBE91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02" y="4589"/>
            <a:ext cx="3048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7265" y="374900"/>
            <a:ext cx="8076895" cy="6108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HOMEWORK HOTLINE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1130"/>
            <a:ext cx="9144000" cy="55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13BA9-1242-46F7-EE24-7929AF9BB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881" y="423631"/>
            <a:ext cx="4040188" cy="639762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Parent involvement during the school day.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7881" y="1063393"/>
            <a:ext cx="4040188" cy="303505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Myriad Pro" panose="020B0503030403020204" pitchFamily="34" charset="0"/>
              </a:rPr>
              <a:t>Volunteers to help teachers</a:t>
            </a:r>
          </a:p>
          <a:p>
            <a:r>
              <a:rPr lang="en-US" dirty="0">
                <a:latin typeface="Myriad Pro" panose="020B0503030403020204" pitchFamily="34" charset="0"/>
              </a:rPr>
              <a:t>Reading with the students</a:t>
            </a:r>
          </a:p>
          <a:p>
            <a:r>
              <a:rPr lang="en-US" dirty="0">
                <a:latin typeface="Myriad Pro" panose="020B0503030403020204" pitchFamily="34" charset="0"/>
              </a:rPr>
              <a:t>Eating lunch with the students</a:t>
            </a:r>
          </a:p>
          <a:p>
            <a:r>
              <a:rPr lang="en-US" dirty="0">
                <a:latin typeface="Myriad Pro" panose="020B0503030403020204" pitchFamily="34" charset="0"/>
              </a:rPr>
              <a:t>Volunteers to help with sporting events</a:t>
            </a:r>
          </a:p>
          <a:p>
            <a:r>
              <a:rPr lang="en-US" dirty="0">
                <a:latin typeface="Myriad Pro" panose="020B0503030403020204" pitchFamily="34" charset="0"/>
              </a:rPr>
              <a:t>Fundraisers and donations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43F2BC-BE7D-08D0-C97A-BB3DD0B6A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515" y="353450"/>
            <a:ext cx="4041775" cy="639762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r>
              <a:rPr lang="es-ES" sz="6400" dirty="0"/>
              <a:t>Participación de los padres durante la jornada escolar.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8F89BB-6FA4-507F-ACBB-D49ACE8D0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515" y="1160908"/>
            <a:ext cx="4041775" cy="303505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Voluntarios para ayudar a los maestros</a:t>
            </a:r>
          </a:p>
          <a:p>
            <a:r>
              <a:rPr lang="es-ES" dirty="0"/>
              <a:t>Lectura con los alumnos</a:t>
            </a:r>
          </a:p>
          <a:p>
            <a:r>
              <a:rPr lang="es-ES" dirty="0"/>
              <a:t>Almorzando con los estudiantes.</a:t>
            </a:r>
          </a:p>
          <a:p>
            <a:r>
              <a:rPr lang="es-ES" dirty="0"/>
              <a:t>Voluntarios para ayudar en eventos deportivos.</a:t>
            </a:r>
          </a:p>
          <a:p>
            <a:r>
              <a:rPr lang="es-ES" dirty="0"/>
              <a:t>Recaudaciones de fondos y donaciones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8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560" y="527605"/>
            <a:ext cx="8229600" cy="584623"/>
          </a:xfrm>
        </p:spPr>
        <p:txBody>
          <a:bodyPr>
            <a:noAutofit/>
          </a:bodyPr>
          <a:lstStyle/>
          <a:p>
            <a:pPr algn="ctr"/>
            <a:r>
              <a:rPr lang="en-US" sz="2800" b="1"/>
              <a:t>Treadwell International Community School </a:t>
            </a:r>
            <a:br>
              <a:rPr lang="en-US" sz="2800" b="1"/>
            </a:br>
            <a:r>
              <a:rPr lang="en-US" sz="2800" b="1"/>
              <a:t>Thank you!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2000" dirty="0"/>
              <a:t>For more information Contact:</a:t>
            </a:r>
          </a:p>
          <a:p>
            <a:pPr lvl="1"/>
            <a:r>
              <a:rPr lang="en-US" sz="2000" dirty="0"/>
              <a:t>Mrs. S. Jeffries at </a:t>
            </a:r>
            <a:r>
              <a:rPr lang="en-US" sz="2000" dirty="0">
                <a:hlinkClick r:id="rId2"/>
              </a:rPr>
              <a:t>jeffriess@scsk12.org</a:t>
            </a:r>
            <a:endParaRPr lang="en-US" sz="2000" dirty="0"/>
          </a:p>
          <a:p>
            <a:pPr lvl="1"/>
            <a:r>
              <a:rPr lang="en-US" sz="2000" dirty="0"/>
              <a:t>901.416.6100</a:t>
            </a:r>
          </a:p>
          <a:p>
            <a:pPr marL="457200" lvl="1" indent="0" algn="ctr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EFC00-6097-0217-2205-0A963B270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704" y="2207360"/>
            <a:ext cx="3962095" cy="3918803"/>
          </a:xfrm>
        </p:spPr>
        <p:txBody>
          <a:bodyPr/>
          <a:lstStyle/>
          <a:p>
            <a:r>
              <a:rPr lang="es-ES" sz="2000" dirty="0"/>
              <a:t>Para más información contacte:</a:t>
            </a:r>
          </a:p>
          <a:p>
            <a:r>
              <a:rPr lang="es-ES" sz="2000" dirty="0"/>
              <a:t>Mrs. S. Jeffries at jeffriess@scsk12.org</a:t>
            </a:r>
          </a:p>
          <a:p>
            <a:r>
              <a:rPr lang="es-ES" sz="2000" dirty="0"/>
              <a:t>901.416.6100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>
                <a:solidFill>
                  <a:schemeClr val="tx1"/>
                </a:solidFill>
                <a:latin typeface="One Stroke Script LET" pitchFamily="2" charset="0"/>
              </a:rPr>
              <a:t>What is Title I?</a:t>
            </a:r>
            <a:endParaRPr lang="en-US" sz="8000" dirty="0">
              <a:solidFill>
                <a:schemeClr val="tx1"/>
              </a:solidFill>
              <a:latin typeface="One Stroke Script LET" pitchFamily="2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C62B904-8A4F-5831-F171-DCB86CEC6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200" dirty="0"/>
              <a:t>Qué es el Título I?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08649-579D-9D01-E32A-AA13F8A6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539560"/>
            <a:ext cx="7932221" cy="38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2597FF"/>
                </a:solidFill>
                <a:latin typeface="One Stroke Script LET" pitchFamily="2" charset="0"/>
              </a:rPr>
              <a:t>Title I is….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110C5-88CE-0D0A-2949-D9654A607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I is….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The largest federal aid program for our nation’s schools.</a:t>
            </a:r>
          </a:p>
          <a:p>
            <a:r>
              <a:rPr lang="en-US" sz="3600" dirty="0">
                <a:latin typeface="One Stroke Script LET" pitchFamily="2" charset="0"/>
              </a:rPr>
              <a:t>Its goal is  to provide a high-quality education for every child.</a:t>
            </a:r>
          </a:p>
          <a:p>
            <a:r>
              <a:rPr lang="en-US" sz="3600" dirty="0">
                <a:latin typeface="One Stroke Script LET" pitchFamily="2" charset="0"/>
              </a:rPr>
              <a:t>Serves millions of children.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A290B-3097-B864-4EDF-735652B8C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Título I es….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E9D57-4547-1461-E442-C72FF9D9A9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sz="3100" dirty="0"/>
              <a:t>El programa de asistencia escolar federal más grande de este país.</a:t>
            </a:r>
          </a:p>
          <a:p>
            <a:r>
              <a:rPr lang="es-ES" sz="3100" dirty="0"/>
              <a:t>Su objetivo es garantizar una educación de calidad para todos los niños.</a:t>
            </a:r>
          </a:p>
          <a:p>
            <a:r>
              <a:rPr lang="es-ES" sz="3100" dirty="0"/>
              <a:t>Sirve a millones de alumnos.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12AA10-F89F-721D-3571-1344390DB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5" y="833015"/>
            <a:ext cx="4040188" cy="639762"/>
          </a:xfrm>
        </p:spPr>
        <p:txBody>
          <a:bodyPr/>
          <a:lstStyle/>
          <a:p>
            <a:r>
              <a:rPr lang="en-US" dirty="0"/>
              <a:t>Funding Source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965" y="1472778"/>
            <a:ext cx="4040188" cy="4246798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latin typeface="One Stroke Script LET" pitchFamily="2" charset="0"/>
              </a:rPr>
              <a:t>The federal government provides funding to states each year for Title I.</a:t>
            </a:r>
          </a:p>
          <a:p>
            <a:r>
              <a:rPr lang="en-US" sz="7200" dirty="0">
                <a:latin typeface="One Stroke Script LET" pitchFamily="2" charset="0"/>
              </a:rPr>
              <a:t>The State Education Agency sends the money to the Local Education Agencies (LEA, SCS) based on the number of low-income families within the district. </a:t>
            </a:r>
          </a:p>
          <a:p>
            <a:r>
              <a:rPr lang="en-US" sz="7200" dirty="0">
                <a:latin typeface="One Stroke Script LET" pitchFamily="2" charset="0"/>
              </a:rPr>
              <a:t>The LEA identifies schools with the highest percentage of children from low-income families and provides them with Title I resources.</a:t>
            </a:r>
          </a:p>
          <a:p>
            <a:endParaRPr lang="en-US" sz="3600" dirty="0">
              <a:latin typeface="One Stroke Script LET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4DA13-DE30-8A7F-DBD5-9DD666241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6789" y="985720"/>
            <a:ext cx="4041775" cy="639762"/>
          </a:xfrm>
        </p:spPr>
        <p:txBody>
          <a:bodyPr/>
          <a:lstStyle/>
          <a:p>
            <a:r>
              <a:rPr lang="en-US" dirty="0"/>
              <a:t>Fuente de </a:t>
            </a:r>
            <a:r>
              <a:rPr lang="en-US" dirty="0" err="1"/>
              <a:t>financiación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B7D7-3299-F4B1-5B55-9D0D4DD1B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1625482"/>
            <a:ext cx="4041775" cy="3941388"/>
          </a:xfrm>
        </p:spPr>
        <p:txBody>
          <a:bodyPr>
            <a:normAutofit fontScale="25000" lnSpcReduction="20000"/>
          </a:bodyPr>
          <a:lstStyle/>
          <a:p>
            <a:r>
              <a:rPr lang="es-ES" sz="6400" dirty="0"/>
              <a:t>El gobierno federal provee a los estados de fondos para Título I anualmente.</a:t>
            </a:r>
          </a:p>
          <a:p>
            <a:endParaRPr lang="es-ES" sz="6400" dirty="0"/>
          </a:p>
          <a:p>
            <a:r>
              <a:rPr lang="es-ES" sz="6400" dirty="0"/>
              <a:t>LA agencia estatal de educación manda el dinero a las Agencias Locales de Educación (ALE, SCS) según el número de familias con bajos ingresos que residen en el distrito. </a:t>
            </a:r>
          </a:p>
          <a:p>
            <a:endParaRPr lang="es-ES" sz="6400" dirty="0"/>
          </a:p>
          <a:p>
            <a:r>
              <a:rPr lang="es-ES" sz="6400" dirty="0"/>
              <a:t>La ALE identifica las escuelas con el mayor número de alumnos provenientes de familias con bajos ingresos y les suministra recursos de Título 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DEEEEB-98B8-168D-9AF0-16B4C539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5" y="833015"/>
            <a:ext cx="4040188" cy="639762"/>
          </a:xfrm>
        </p:spPr>
        <p:txBody>
          <a:bodyPr/>
          <a:lstStyle/>
          <a:p>
            <a:r>
              <a:rPr lang="en-US" dirty="0"/>
              <a:t>The Title I School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965" y="1878979"/>
            <a:ext cx="4040188" cy="3035058"/>
          </a:xfrm>
        </p:spPr>
        <p:txBody>
          <a:bodyPr rtlCol="0">
            <a:normAutofit fontScale="47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400" dirty="0">
                <a:latin typeface="One Stroke Script LET" pitchFamily="2" charset="0"/>
              </a:rPr>
              <a:t>Works with the LEA to: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Identify students most in need of educational help (students do not have to be from low-income families to be helped.)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Set goals for improvement.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Measure student progress.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Develop programs that add to regular classroom instruction.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400" dirty="0">
                <a:latin typeface="One Stroke Script LET" pitchFamily="2" charset="0"/>
              </a:rPr>
              <a:t>Works to involve parents in all aspects of the program.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C2309-DEA2-0779-9CAA-D2AD449CF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3260" y="985720"/>
            <a:ext cx="4041775" cy="639762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escuela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35F30-2630-DA43-1DEE-0A983513D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512216"/>
          </a:xfrm>
        </p:spPr>
        <p:txBody>
          <a:bodyPr>
            <a:normAutofit fontScale="47500" lnSpcReduction="20000"/>
          </a:bodyPr>
          <a:lstStyle/>
          <a:p>
            <a:r>
              <a:rPr lang="es-ES" sz="2900" dirty="0"/>
              <a:t>Trabaja con la ALE para:</a:t>
            </a:r>
          </a:p>
          <a:p>
            <a:r>
              <a:rPr lang="es-ES" sz="2900" dirty="0"/>
              <a:t>Identificar a los alumnos con mayores necesidades educativas (Los alumnos no tienen que ser de familias de bajo poder adquisitivo para recibir las ayudas.)</a:t>
            </a:r>
          </a:p>
          <a:p>
            <a:r>
              <a:rPr lang="es-ES" sz="2900" dirty="0"/>
              <a:t>Marcar objetivos de mejora.</a:t>
            </a:r>
          </a:p>
          <a:p>
            <a:r>
              <a:rPr lang="es-ES" sz="2900" dirty="0"/>
              <a:t>Medir el progreso de los alumnos.</a:t>
            </a:r>
          </a:p>
          <a:p>
            <a:r>
              <a:rPr lang="es-ES" sz="2900" dirty="0"/>
              <a:t>Desarrollar programas que refuercen la instrucción regular en la clase.</a:t>
            </a:r>
          </a:p>
          <a:p>
            <a:r>
              <a:rPr lang="es-ES" sz="2900" dirty="0"/>
              <a:t>Trabajar para involucrar a los padres en </a:t>
            </a:r>
            <a:r>
              <a:rPr lang="es-ES" sz="2900" dirty="0" err="1"/>
              <a:t>todosl</a:t>
            </a:r>
            <a:r>
              <a:rPr lang="es-ES" sz="2900" dirty="0"/>
              <a:t> los aspectos del programa.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C8E550-993B-1213-1C12-030D58536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5" y="990291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Title I programs generally </a:t>
            </a:r>
            <a:br>
              <a:rPr lang="en-US" dirty="0"/>
            </a:br>
            <a:r>
              <a:rPr lang="en-US" dirty="0"/>
              <a:t>offer: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965" y="2054655"/>
            <a:ext cx="4040188" cy="3035058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>
                <a:latin typeface="One Stroke Script LET" pitchFamily="2" charset="0"/>
              </a:rPr>
              <a:t>Additional teachers and assistants</a:t>
            </a:r>
          </a:p>
          <a:p>
            <a:r>
              <a:rPr lang="en-US" sz="3600" dirty="0">
                <a:latin typeface="One Stroke Script LET" pitchFamily="2" charset="0"/>
              </a:rPr>
              <a:t>Additional training of school staff</a:t>
            </a:r>
          </a:p>
          <a:p>
            <a:r>
              <a:rPr lang="en-US" sz="3600" dirty="0">
                <a:latin typeface="One Stroke Script LET" pitchFamily="2" charset="0"/>
              </a:rPr>
              <a:t>Extra time for instruction</a:t>
            </a:r>
          </a:p>
          <a:p>
            <a:r>
              <a:rPr lang="en-US" sz="3600" dirty="0">
                <a:latin typeface="One Stroke Script LET" pitchFamily="2" charset="0"/>
              </a:rPr>
              <a:t>A variety of teaching methods and materials</a:t>
            </a:r>
          </a:p>
          <a:p>
            <a:r>
              <a:rPr lang="en-US" sz="3600" dirty="0">
                <a:latin typeface="One Stroke Script LET" pitchFamily="2" charset="0"/>
              </a:rPr>
              <a:t>Counseling and mentoring</a:t>
            </a:r>
          </a:p>
          <a:p>
            <a:r>
              <a:rPr lang="en-US" sz="3600" dirty="0">
                <a:latin typeface="One Stroke Script LET" pitchFamily="2" charset="0"/>
              </a:rPr>
              <a:t>Tutoring programs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10C84-0747-F6BB-5E6E-CE88CEF4A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4705" y="1013107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Los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I </a:t>
            </a:r>
            <a:br>
              <a:rPr lang="en-US" dirty="0"/>
            </a:br>
            <a:r>
              <a:rPr lang="en-US" dirty="0" err="1"/>
              <a:t>suelen</a:t>
            </a:r>
            <a:r>
              <a:rPr lang="en-US" dirty="0"/>
              <a:t> </a:t>
            </a:r>
            <a:r>
              <a:rPr lang="en-US" dirty="0" err="1"/>
              <a:t>ofrecer</a:t>
            </a:r>
            <a:r>
              <a:rPr lang="en-US" dirty="0"/>
              <a:t>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5D1C9-EA23-20B8-9731-72EEB9540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901950"/>
            <a:ext cx="4041775" cy="3817625"/>
          </a:xfrm>
        </p:spPr>
        <p:txBody>
          <a:bodyPr>
            <a:normAutofit fontScale="47500" lnSpcReduction="20000"/>
          </a:bodyPr>
          <a:lstStyle/>
          <a:p>
            <a:r>
              <a:rPr lang="es-ES" sz="3800" dirty="0"/>
              <a:t>Maestros y asistentes adicionales</a:t>
            </a:r>
          </a:p>
          <a:p>
            <a:r>
              <a:rPr lang="es-ES" sz="3800" dirty="0"/>
              <a:t>Formación adicional para el personal de la escuela</a:t>
            </a:r>
          </a:p>
          <a:p>
            <a:r>
              <a:rPr lang="es-ES" sz="3800" dirty="0"/>
              <a:t>Tiempo extra de instrucción</a:t>
            </a:r>
          </a:p>
          <a:p>
            <a:r>
              <a:rPr lang="es-ES" sz="3800" dirty="0"/>
              <a:t>Surtido de métodos y materiales académicos</a:t>
            </a:r>
          </a:p>
          <a:p>
            <a:r>
              <a:rPr lang="es-ES" sz="3800" dirty="0"/>
              <a:t>Consejería y orientación</a:t>
            </a:r>
          </a:p>
          <a:p>
            <a:r>
              <a:rPr lang="es-ES" sz="3800" dirty="0"/>
              <a:t>Programas de tutoría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FB578F-3E8B-A35C-5D22-705165B9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7" y="985720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School’s Title I program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965" y="2054655"/>
            <a:ext cx="4040188" cy="349317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latin typeface="One Stroke Script LET" pitchFamily="2" charset="0"/>
              </a:rPr>
              <a:t>Is reviewed each year by administrators, teachers and parents. If goals have not been met, the plans must be revised.</a:t>
            </a:r>
            <a:endParaRPr lang="en-US" sz="3600" dirty="0">
              <a:latin typeface="One Stroke Script LET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86173-5F36-284A-1CF2-22674E246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208" y="1138425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El programa de Título I de </a:t>
            </a:r>
            <a:br>
              <a:rPr lang="es-ES" dirty="0"/>
            </a:br>
            <a:r>
              <a:rPr lang="es-ES" dirty="0"/>
              <a:t>la escuela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2CEC2-D328-3244-5DB7-416A3094A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360065"/>
            <a:ext cx="4041775" cy="3187763"/>
          </a:xfrm>
        </p:spPr>
        <p:txBody>
          <a:bodyPr>
            <a:normAutofit fontScale="70000" lnSpcReduction="20000"/>
          </a:bodyPr>
          <a:lstStyle/>
          <a:p>
            <a:r>
              <a:rPr lang="es-ES" sz="3600" dirty="0"/>
              <a:t>Se revisa cada año por parte de la administración, los maestros y los padres. Si no se han cumplido los objetivos, se deberá revisar dichos planes.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35060-D297-78B2-9661-D819BF880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547" y="1138425"/>
            <a:ext cx="4040188" cy="639762"/>
          </a:xfrm>
        </p:spPr>
        <p:txBody>
          <a:bodyPr>
            <a:noAutofit/>
          </a:bodyPr>
          <a:lstStyle/>
          <a:p>
            <a:r>
              <a:rPr lang="en-US" sz="3200" dirty="0"/>
              <a:t>The Family Engagement Plan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2"/>
          </p:nvPr>
        </p:nvSpPr>
        <p:spPr>
          <a:xfrm>
            <a:off x="396547" y="2207360"/>
            <a:ext cx="4040188" cy="3035058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>
                <a:latin typeface="One Stroke Script LET" pitchFamily="2" charset="0"/>
              </a:rPr>
              <a:t>Is a major component of the Title I program and can be found on our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2AA0A-BECD-EDDB-FDA3-9E4A30BDF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38037" y="1291130"/>
            <a:ext cx="4041775" cy="639762"/>
          </a:xfrm>
        </p:spPr>
        <p:txBody>
          <a:bodyPr>
            <a:noAutofit/>
          </a:bodyPr>
          <a:lstStyle/>
          <a:p>
            <a:r>
              <a:rPr lang="es-ES" dirty="0"/>
              <a:t>El programa de participación</a:t>
            </a:r>
            <a:br>
              <a:rPr lang="es-ES" dirty="0"/>
            </a:br>
            <a:r>
              <a:rPr lang="es-ES" dirty="0"/>
              <a:t>familiar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5560A-5117-C31E-CD09-F71041C9F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2901396"/>
          </a:xfrm>
        </p:spPr>
        <p:txBody>
          <a:bodyPr>
            <a:normAutofit fontScale="77500" lnSpcReduction="20000"/>
          </a:bodyPr>
          <a:lstStyle/>
          <a:p>
            <a:r>
              <a:rPr lang="es-ES" sz="3900" dirty="0"/>
              <a:t>Es un componente clave del programa de Título I y pueden consultarlo en nuestro sitio web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94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15751</TotalTime>
  <Words>2017</Words>
  <Application>Microsoft Office PowerPoint</Application>
  <PresentationFormat>On-screen Show (4:3)</PresentationFormat>
  <Paragraphs>236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Impact</vt:lpstr>
      <vt:lpstr>Myriad Pro</vt:lpstr>
      <vt:lpstr>One Stroke Script LET</vt:lpstr>
      <vt:lpstr>Wingdings 2</vt:lpstr>
      <vt:lpstr>Main Event</vt:lpstr>
      <vt:lpstr>       Treadwell International Community   School                                                                   </vt:lpstr>
      <vt:lpstr>PowerPoint Presentation</vt:lpstr>
      <vt:lpstr>What is Title I?</vt:lpstr>
      <vt:lpstr>Title I is….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HOTLINE</vt:lpstr>
      <vt:lpstr>PowerPoint Presentation</vt:lpstr>
      <vt:lpstr>Treadwell International Community School  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FALLAWN  PEETE</cp:lastModifiedBy>
  <cp:revision>126</cp:revision>
  <cp:lastPrinted>2020-10-02T18:12:18Z</cp:lastPrinted>
  <dcterms:created xsi:type="dcterms:W3CDTF">2013-08-21T19:17:07Z</dcterms:created>
  <dcterms:modified xsi:type="dcterms:W3CDTF">2024-11-22T19:15:09Z</dcterms:modified>
</cp:coreProperties>
</file>